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3"/>
  </p:notesMasterIdLst>
  <p:sldIdLst>
    <p:sldId id="262" r:id="rId4"/>
    <p:sldId id="386" r:id="rId5"/>
    <p:sldId id="387" r:id="rId6"/>
    <p:sldId id="388" r:id="rId7"/>
    <p:sldId id="390" r:id="rId8"/>
    <p:sldId id="391" r:id="rId9"/>
    <p:sldId id="392" r:id="rId10"/>
    <p:sldId id="332" r:id="rId11"/>
    <p:sldId id="334" r:id="rId12"/>
  </p:sldIdLst>
  <p:sldSz cx="9144000" cy="5143500"/>
  <p:notesSz cx="6858000" cy="9144000"/>
  <p:custDataLst>
    <p:tags r:id="rId17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kern="1200" baseline="0">
        <a:solidFill>
          <a:schemeClr val="tx1"/>
        </a:solidFill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8" userDrawn="1">
          <p15:clr>
            <a:srgbClr val="A4A3A4"/>
          </p15:clr>
        </p15:guide>
        <p15:guide id="2" pos="29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1448"/>
        <p:guide pos="2927"/>
      </p:guideLst>
    </p:cSldViewPr>
  </p:slide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gs" Target="tags/tag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/>
          <a:p>
            <a:pPr lvl="0" algn="l"/>
          </a:p>
        </p:txBody>
      </p:sp>
      <p:sp>
        <p:nvSpPr>
          <p:cNvPr id="3075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/>
          <a:p>
            <a:pPr lvl="0" algn="r"/>
            <a:fld id="{BB962C8B-B14F-4D97-AF65-F5344CB8AC3E}" type="datetime1">
              <a:rPr lang="zh-CN" altLang="en-US" dirty="0">
                <a:ea typeface="宋体" panose="02010600030101010101" pitchFamily="2" charset="-122"/>
              </a:rPr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  <p:sp>
        <p:nvSpPr>
          <p:cNvPr id="3076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备注占位符 4"/>
          <p:cNvSpPr>
            <a:spLocks noGrp="1" noRot="1" noChangeAspect="1"/>
          </p:cNvSpPr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vert="horz" anchor="ctr" anchorCtr="0"/>
          <a:p>
            <a:pPr lvl="0">
              <a:lnSpc>
                <a:spcPct val="100000"/>
              </a:lnSpc>
            </a:pPr>
            <a:r>
              <a:rPr lang="zh-CN" altLang="en-US" dirty="0">
                <a:solidFill>
                  <a:srgbClr val="000000"/>
                </a:solidFill>
                <a:ea typeface="宋体" panose="02010600030101010101" pitchFamily="2" charset="-122"/>
              </a:rPr>
              <a:t>单击此处编辑母版文本样式</a:t>
            </a:r>
            <a:endParaRPr lang="zh-CN" altLang="en-US" dirty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 lvl="1">
              <a:lnSpc>
                <a:spcPct val="100000"/>
              </a:lnSpc>
            </a:pPr>
            <a:r>
              <a:rPr lang="zh-CN" altLang="en-US" dirty="0">
                <a:solidFill>
                  <a:srgbClr val="000000"/>
                </a:solidFill>
                <a:ea typeface="宋体" panose="02010600030101010101" pitchFamily="2" charset="-122"/>
              </a:rPr>
              <a:t>第二级</a:t>
            </a:r>
            <a:endParaRPr lang="zh-CN" altLang="en-US" dirty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 lvl="2">
              <a:lnSpc>
                <a:spcPct val="100000"/>
              </a:lnSpc>
            </a:pPr>
            <a:r>
              <a:rPr lang="zh-CN" altLang="en-US" dirty="0">
                <a:solidFill>
                  <a:srgbClr val="000000"/>
                </a:solidFill>
                <a:ea typeface="宋体" panose="02010600030101010101" pitchFamily="2" charset="-122"/>
              </a:rPr>
              <a:t>第三级</a:t>
            </a:r>
            <a:endParaRPr lang="zh-CN" altLang="en-US" dirty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 lvl="3">
              <a:lnSpc>
                <a:spcPct val="100000"/>
              </a:lnSpc>
            </a:pPr>
            <a:r>
              <a:rPr lang="zh-CN" altLang="en-US" dirty="0">
                <a:solidFill>
                  <a:srgbClr val="000000"/>
                </a:solidFill>
                <a:ea typeface="宋体" panose="02010600030101010101" pitchFamily="2" charset="-122"/>
              </a:rPr>
              <a:t>第四级</a:t>
            </a:r>
            <a:endParaRPr lang="zh-CN" altLang="en-US" dirty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 lvl="4">
              <a:lnSpc>
                <a:spcPct val="100000"/>
              </a:lnSpc>
            </a:pPr>
            <a:r>
              <a:rPr lang="zh-CN" altLang="en-US" dirty="0">
                <a:solidFill>
                  <a:srgbClr val="000000"/>
                </a:solidFill>
                <a:ea typeface="宋体" panose="02010600030101010101" pitchFamily="2" charset="-122"/>
              </a:rPr>
              <a:t>第五级</a:t>
            </a:r>
            <a:endParaRPr lang="zh-CN" altLang="en-US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3078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anchor="b" anchorCtr="0"/>
          <a:p>
            <a:pPr lvl="0" algn="l"/>
            <a:endParaRPr sz="1200">
              <a:ea typeface="宋体" panose="02010600030101010101" pitchFamily="2" charset="-122"/>
            </a:endParaRPr>
          </a:p>
        </p:txBody>
      </p:sp>
      <p:sp>
        <p:nvSpPr>
          <p:cNvPr id="3079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anchor="b" anchorCtr="0"/>
          <a:p>
            <a:pPr lvl="0" algn="r"/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lvl="0" defTabSz="0" fontAlgn="base">
      <a:defRPr sz="1200" kern="1200"/>
    </a:lvl1pPr>
    <a:lvl2pPr marL="0" lvl="1" indent="0" defTabSz="0" fontAlgn="base">
      <a:defRPr sz="1200" kern="1200"/>
    </a:lvl2pPr>
    <a:lvl3pPr marL="0" lvl="2" indent="0" defTabSz="0" fontAlgn="base">
      <a:defRPr sz="1200" kern="1200"/>
    </a:lvl3pPr>
    <a:lvl4pPr marL="0" lvl="3" indent="0" defTabSz="0" fontAlgn="base">
      <a:defRPr sz="1200" kern="1200"/>
    </a:lvl4pPr>
    <a:lvl5pPr marL="0" lvl="4" indent="0" defTabSz="0" fontAlgn="base">
      <a:defRPr sz="1200" kern="1200"/>
    </a:lvl5pPr>
    <a:lvl6pPr marL="2286000" lvl="5" indent="0" defTabSz="0" fontAlgn="base">
      <a:defRPr sz="1200" kern="1200"/>
    </a:lvl6pPr>
    <a:lvl7pPr marL="2743200" lvl="6" indent="0" defTabSz="0" fontAlgn="base">
      <a:defRPr sz="1200" kern="1200"/>
    </a:lvl7pPr>
    <a:lvl8pPr marL="3200400" lvl="7" indent="0" defTabSz="0" fontAlgn="base">
      <a:defRPr sz="1200" kern="1200"/>
    </a:lvl8pPr>
    <a:lvl9pPr marL="3657600" lvl="8" indent="0" defTabSz="0" fontAlgn="base">
      <a:defRPr sz="1200" kern="1200"/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5293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7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2504" cy="33940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150"/>
            <a:ext cx="4032504" cy="33940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5293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7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2504" cy="33940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150"/>
            <a:ext cx="4032504" cy="33940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vert="horz" anchor="ctr" anchorCtr="0">
            <a:normAutofit/>
          </a:bodyPr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 vert="horz">
            <a:normAutofit/>
          </a:bodyPr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 w="9525">
            <a:noFill/>
          </a:ln>
        </p:spPr>
        <p:txBody>
          <a:bodyPr vert="horz" anchor="ctr" anchorCtr="0"/>
          <a:lstStyle>
            <a:lvl1pPr algn="l"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 w="9525">
            <a:noFill/>
          </a:ln>
        </p:spPr>
        <p:txBody>
          <a:bodyPr vert="horz" anchor="ctr" anchorCtr="0"/>
          <a:lstStyle>
            <a:lvl1pPr algn="ctr"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lvl="0"/>
          </a:p>
        </p:txBody>
      </p:sp>
      <p:sp>
        <p:nvSpPr>
          <p:cNvPr id="103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 w="9525">
            <a:noFill/>
          </a:ln>
        </p:spPr>
        <p:txBody>
          <a:bodyPr vert="horz" anchor="ctr" anchorCtr="0"/>
          <a:lstStyle>
            <a:lvl1pPr algn="r"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031" name="矩形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anchor="ctr" anchorCtr="0"/>
          <a:p>
            <a:pPr lvl="0" algn="ctr">
              <a:lnSpc>
                <a:spcPct val="100000"/>
              </a:lnSpc>
            </a:pPr>
            <a:endParaRPr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914400" lvl="0" indent="-914400" algn="ctr" defTabSz="0" eaLnBrk="1" fontAlgn="base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charset="0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+mn-cs"/>
          <a:sym typeface="Calibri" panose="020F0502020204030204" charset="0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+mn-cs"/>
          <a:sym typeface="Calibri" panose="020F0502020204030204" charset="0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+mn-cs"/>
          <a:sym typeface="Calibri" panose="020F0502020204030204" charset="0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+mn-cs"/>
          <a:sym typeface="Calibri" panose="020F0502020204030204" charset="0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+mn-cs"/>
          <a:sym typeface="Calibri" panose="020F0502020204030204" charset="0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+mn-cs"/>
          <a:sym typeface="Calibri" panose="020F0502020204030204" charset="0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+mn-cs"/>
          <a:sym typeface="Calibri" panose="020F0502020204030204" charset="0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+mn-cs"/>
          <a:sym typeface="Calibri" panose="020F0502020204030204" charset="0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vert="horz" anchor="ctr" anchorCtr="0">
            <a:normAutofit/>
          </a:bodyPr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 vert="horz">
            <a:normAutofit/>
          </a:bodyPr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 w="9525">
            <a:noFill/>
          </a:ln>
        </p:spPr>
        <p:txBody>
          <a:bodyPr vert="horz" anchor="ctr" anchorCtr="0"/>
          <a:lstStyle>
            <a:lvl1pPr algn="l"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 w="9525">
            <a:noFill/>
          </a:ln>
        </p:spPr>
        <p:txBody>
          <a:bodyPr vert="horz" anchor="ctr" anchorCtr="0"/>
          <a:lstStyle>
            <a:lvl1pPr algn="ctr"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lvl="0"/>
          </a:p>
        </p:txBody>
      </p:sp>
      <p:sp>
        <p:nvSpPr>
          <p:cNvPr id="103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 w="9525">
            <a:noFill/>
          </a:ln>
        </p:spPr>
        <p:txBody>
          <a:bodyPr vert="horz" anchor="ctr" anchorCtr="0"/>
          <a:lstStyle>
            <a:lvl1pPr algn="r"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031" name="矩形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anchor="ctr" anchorCtr="0"/>
          <a:p>
            <a:pPr lvl="0" algn="ctr">
              <a:lnSpc>
                <a:spcPct val="100000"/>
              </a:lnSpc>
            </a:pPr>
            <a:endParaRPr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914400" lvl="0" indent="-914400" algn="ctr" defTabSz="0" eaLnBrk="1" fontAlgn="base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charset="0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+mn-cs"/>
          <a:sym typeface="Calibri" panose="020F0502020204030204" charset="0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+mn-cs"/>
          <a:sym typeface="Calibri" panose="020F0502020204030204" charset="0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+mn-cs"/>
          <a:sym typeface="Calibri" panose="020F0502020204030204" charset="0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+mn-cs"/>
          <a:sym typeface="Calibri" panose="020F0502020204030204" charset="0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+mn-cs"/>
          <a:sym typeface="Calibri" panose="020F0502020204030204" charset="0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+mn-cs"/>
          <a:sym typeface="Calibri" panose="020F0502020204030204" charset="0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+mn-cs"/>
          <a:sym typeface="Calibri" panose="020F0502020204030204" charset="0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+mn-cs"/>
          <a:sym typeface="Calibri" panose="020F0502020204030204" charset="0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灯片编号占位符 1"/>
          <p:cNvSpPr>
            <a:spLocks noGrp="1"/>
          </p:cNvSpPr>
          <p:nvPr/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147" name="对角圆角矩形 2"/>
          <p:cNvSpPr/>
          <p:nvPr/>
        </p:nvSpPr>
        <p:spPr>
          <a:xfrm>
            <a:off x="0" y="-14287"/>
            <a:ext cx="9144000" cy="5157787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6148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952750"/>
            <a:ext cx="9144000" cy="2190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9" name="矩形 7"/>
          <p:cNvSpPr/>
          <p:nvPr/>
        </p:nvSpPr>
        <p:spPr>
          <a:xfrm>
            <a:off x="0" y="2500313"/>
            <a:ext cx="9144000" cy="2643187"/>
          </a:xfrm>
          <a:prstGeom prst="rect">
            <a:avLst/>
          </a:prstGeom>
          <a:solidFill>
            <a:srgbClr val="0070C0">
              <a:alpha val="82999"/>
            </a:srgbClr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50" name="矩形 8"/>
          <p:cNvSpPr/>
          <p:nvPr/>
        </p:nvSpPr>
        <p:spPr>
          <a:xfrm>
            <a:off x="0" y="2270125"/>
            <a:ext cx="9144000" cy="1223963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51" name="椭圆 9"/>
          <p:cNvSpPr/>
          <p:nvPr/>
        </p:nvSpPr>
        <p:spPr>
          <a:xfrm>
            <a:off x="4103688" y="1036638"/>
            <a:ext cx="936625" cy="936625"/>
          </a:xfrm>
          <a:prstGeom prst="ellipse">
            <a:avLst/>
          </a:prstGeom>
          <a:noFill/>
          <a:ln w="76200" cap="flat" cmpd="sng">
            <a:solidFill>
              <a:srgbClr val="F2F2F2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lang="en-US" altLang="zh-CN" sz="3600" b="1" dirty="0">
                <a:solidFill>
                  <a:schemeClr val="bg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01</a:t>
            </a:r>
            <a:endParaRPr lang="zh-CN" altLang="en-US" sz="36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52" name="矩形 10"/>
          <p:cNvSpPr/>
          <p:nvPr/>
        </p:nvSpPr>
        <p:spPr>
          <a:xfrm>
            <a:off x="1619250" y="2284095"/>
            <a:ext cx="597471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202</a:t>
            </a:r>
            <a:r>
              <a:rPr lang="en-US" altLang="zh-CN" sz="2800" b="1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级、202</a:t>
            </a:r>
            <a:r>
              <a:rPr lang="en-US" altLang="zh-CN" sz="2800" b="1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级（3+2）</a:t>
            </a:r>
            <a:endParaRPr lang="zh-CN" altLang="en-US" sz="2800" b="1" dirty="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  <a:p>
            <a:pPr algn="ctr"/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顶岗实习工作计划与安排</a:t>
            </a:r>
            <a:endParaRPr lang="zh-CN" altLang="en-US" sz="2800" b="1" dirty="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6153" name="矩形 11"/>
          <p:cNvSpPr/>
          <p:nvPr/>
        </p:nvSpPr>
        <p:spPr>
          <a:xfrm>
            <a:off x="0" y="3400425"/>
            <a:ext cx="9144000" cy="107950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7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>
                                      <p:cBhvr>
                                        <p:cTn id="10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bldLvl="0"/>
      <p:bldP spid="6151" grpId="0" bldLvl="0"/>
      <p:bldP spid="6152" grpId="0" bldLvl="0"/>
      <p:bldP spid="6153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灯片编号占位符 1"/>
          <p:cNvSpPr>
            <a:spLocks noGrp="1"/>
          </p:cNvSpPr>
          <p:nvPr/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ea typeface="宋体" panose="02010600030101010101" pitchFamily="2" charset="-122"/>
            </a:endParaRPr>
          </a:p>
        </p:txBody>
      </p:sp>
      <p:pic>
        <p:nvPicPr>
          <p:cNvPr id="13315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952750"/>
            <a:ext cx="9144000" cy="2190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6" name="矩形 8"/>
          <p:cNvSpPr/>
          <p:nvPr/>
        </p:nvSpPr>
        <p:spPr>
          <a:xfrm>
            <a:off x="0" y="2500313"/>
            <a:ext cx="9144000" cy="2643187"/>
          </a:xfrm>
          <a:prstGeom prst="rect">
            <a:avLst/>
          </a:prstGeom>
          <a:solidFill>
            <a:srgbClr val="F2F2F2">
              <a:alpha val="82999"/>
            </a:srgbClr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17" name="矩形 14"/>
          <p:cNvSpPr/>
          <p:nvPr/>
        </p:nvSpPr>
        <p:spPr>
          <a:xfrm>
            <a:off x="5299075" y="238125"/>
            <a:ext cx="774700" cy="2460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模板下载：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www.1ppt.com/moban/     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行业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模板：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www.1ppt.com/hangye/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节日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模板：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www.1ppt.com/jieri/           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素材下载：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www.1ppt.com/sucai/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背景图片：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www.1ppt.com/beijing/      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图表下载：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www.1ppt.com/tubiao/     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优秀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www.1ppt.com/xiazai/        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教程： 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www.1ppt.com/powerpoint/     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Word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教程： 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www.1ppt.com/word/              Excel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教程：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www.1ppt.com/excel/ 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资料下载：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www.1ppt.com/ziliao/                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课件下载：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www.1ppt.com/kejian/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范文下载：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www.1ppt.com/fanwen/             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试卷下载：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www.1ppt.com/shiti/ 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教案下载：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www.1ppt.com/jiaoan/       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字体下载：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www.1ppt.com/ziti/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 </a:t>
            </a:r>
            <a:endParaRPr lang="zh-CN" altLang="en-US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sp>
        <p:nvSpPr>
          <p:cNvPr id="13318" name="矩形 1"/>
          <p:cNvSpPr/>
          <p:nvPr/>
        </p:nvSpPr>
        <p:spPr>
          <a:xfrm>
            <a:off x="0" y="0"/>
            <a:ext cx="9144000" cy="698500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E36C09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19" name="TextBox 14"/>
          <p:cNvSpPr/>
          <p:nvPr/>
        </p:nvSpPr>
        <p:spPr>
          <a:xfrm>
            <a:off x="682625" y="219075"/>
            <a:ext cx="678878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202</a:t>
            </a: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1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级、202</a:t>
            </a: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2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级（3+2）顶岗实习工作计划与安排</a:t>
            </a:r>
            <a:endParaRPr lang="zh-CN" altLang="en-US" b="1" dirty="0">
              <a:solidFill>
                <a:schemeClr val="bg1"/>
              </a:solidFill>
              <a:latin typeface="黑体" panose="02010609060101010101" pitchFamily="1" charset="-122"/>
              <a:ea typeface="黑体" panose="02010609060101010101" pitchFamily="1" charset="-122"/>
              <a:sym typeface="黑体" panose="02010609060101010101" pitchFamily="1" charset="-122"/>
            </a:endParaRPr>
          </a:p>
        </p:txBody>
      </p:sp>
      <p:sp>
        <p:nvSpPr>
          <p:cNvPr id="13320" name="矩形 3"/>
          <p:cNvSpPr/>
          <p:nvPr/>
        </p:nvSpPr>
        <p:spPr>
          <a:xfrm>
            <a:off x="250825" y="195263"/>
            <a:ext cx="288925" cy="288925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21" name="矩形 4"/>
          <p:cNvSpPr/>
          <p:nvPr/>
        </p:nvSpPr>
        <p:spPr>
          <a:xfrm>
            <a:off x="395288" y="339725"/>
            <a:ext cx="215900" cy="215900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22" name="矩形 13"/>
          <p:cNvSpPr/>
          <p:nvPr/>
        </p:nvSpPr>
        <p:spPr>
          <a:xfrm>
            <a:off x="900113" y="809625"/>
            <a:ext cx="5721350" cy="1198563"/>
          </a:xfrm>
          <a:prstGeom prst="rect">
            <a:avLst/>
          </a:prstGeom>
          <a:noFill/>
          <a:ln w="9525">
            <a:noFill/>
          </a:ln>
        </p:spPr>
        <p:txBody>
          <a:bodyPr vert="horz"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sz="120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13323" name="文本框 12"/>
          <p:cNvSpPr/>
          <p:nvPr/>
        </p:nvSpPr>
        <p:spPr>
          <a:xfrm>
            <a:off x="8067675" y="88900"/>
            <a:ext cx="2044700" cy="5207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1400" b="1" dirty="0">
                <a:solidFill>
                  <a:schemeClr val="bg1"/>
                </a:solidFill>
                <a:latin typeface="黑体" panose="02010609060101010101" pitchFamily="1" charset="-122"/>
                <a:ea typeface="黑体" panose="02010609060101010101" pitchFamily="1" charset="-122"/>
                <a:sym typeface="黑体" panose="02010609060101010101" pitchFamily="1" charset="-122"/>
              </a:rPr>
              <a:t>土木建筑</a:t>
            </a:r>
            <a:endParaRPr lang="zh-CN" altLang="en-US" sz="1400" b="1" dirty="0">
              <a:solidFill>
                <a:schemeClr val="bg1"/>
              </a:solidFill>
              <a:latin typeface="黑体" panose="02010609060101010101" pitchFamily="1" charset="-122"/>
              <a:ea typeface="黑体" panose="02010609060101010101" pitchFamily="1" charset="-122"/>
              <a:sym typeface="黑体" panose="02010609060101010101" pitchFamily="1" charset="-122"/>
            </a:endParaRPr>
          </a:p>
          <a:p>
            <a:r>
              <a:rPr lang="zh-CN" altLang="en-US" sz="1400" b="1" dirty="0">
                <a:solidFill>
                  <a:schemeClr val="bg1"/>
                </a:solidFill>
                <a:latin typeface="黑体" panose="02010609060101010101" pitchFamily="1" charset="-122"/>
                <a:ea typeface="黑体" panose="02010609060101010101" pitchFamily="1" charset="-122"/>
                <a:sym typeface="黑体" panose="02010609060101010101" pitchFamily="1" charset="-122"/>
              </a:rPr>
              <a:t>工程学院</a:t>
            </a:r>
            <a:endParaRPr lang="zh-CN" altLang="en-US" sz="1400" b="1" dirty="0">
              <a:solidFill>
                <a:schemeClr val="bg1"/>
              </a:solidFill>
              <a:latin typeface="黑体" panose="02010609060101010101" pitchFamily="1" charset="-122"/>
              <a:ea typeface="黑体" panose="02010609060101010101" pitchFamily="1" charset="-122"/>
              <a:sym typeface="黑体" panose="02010609060101010101" pitchFamily="1" charset="-122"/>
            </a:endParaRPr>
          </a:p>
        </p:txBody>
      </p:sp>
      <p:sp>
        <p:nvSpPr>
          <p:cNvPr id="13324" name="矩形 3"/>
          <p:cNvSpPr/>
          <p:nvPr/>
        </p:nvSpPr>
        <p:spPr>
          <a:xfrm>
            <a:off x="250825" y="1482725"/>
            <a:ext cx="8656638" cy="2814638"/>
          </a:xfrm>
          <a:prstGeom prst="rect">
            <a:avLst/>
          </a:prstGeom>
          <a:solidFill>
            <a:srgbClr val="4F81BD">
              <a:alpha val="6999"/>
            </a:srgbClr>
          </a:solidFill>
          <a:ln w="12700">
            <a:noFill/>
          </a:ln>
        </p:spPr>
        <p:txBody>
          <a:bodyPr anchor="ctr" anchorCtr="0"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3325" name="文本框 12298"/>
          <p:cNvSpPr/>
          <p:nvPr/>
        </p:nvSpPr>
        <p:spPr>
          <a:xfrm>
            <a:off x="611188" y="1063625"/>
            <a:ext cx="8070850" cy="286131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indent="406400" algn="just"/>
            <a:r>
              <a:rPr lang="en-US" altLang="zh-CN" sz="2000" b="1" dirty="0">
                <a:solidFill>
                  <a:srgbClr val="0070C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            </a:t>
            </a:r>
            <a:endParaRPr lang="zh-CN" altLang="en-US" sz="2000" dirty="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  <a:p>
            <a:pPr indent="406400" algn="just"/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    </a:t>
            </a:r>
            <a:endParaRPr lang="zh-CN" altLang="en-US" sz="1600" dirty="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  <a:p>
            <a:pPr indent="406400" algn="just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按照我院各专业教学计划安排，202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级建筑工程技术、建设工程管理、道路与桥梁工程技术、建筑动画技术、建筑装饰工程技术五个专业及202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级建筑工程技术3+2在202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3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-202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4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学年第一学期及第二学期进行顶岗实习。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黑体" panose="02010609060101010101" pitchFamily="1" charset="-122"/>
            </a:endParaRPr>
          </a:p>
        </p:txBody>
      </p:sp>
      <p:sp>
        <p:nvSpPr>
          <p:cNvPr id="13326" name="文本框 2"/>
          <p:cNvSpPr/>
          <p:nvPr/>
        </p:nvSpPr>
        <p:spPr>
          <a:xfrm>
            <a:off x="314325" y="698500"/>
            <a:ext cx="1409700" cy="1190625"/>
          </a:xfrm>
          <a:prstGeom prst="rect">
            <a:avLst/>
          </a:prstGeom>
          <a:noFill/>
          <a:ln w="9525">
            <a:noFill/>
          </a:ln>
        </p:spPr>
        <p:txBody>
          <a:bodyPr wrap="square" lIns="67500" tIns="35100" rIns="67500" bIns="35100" anchor="ctr" anchorCtr="0">
            <a:normAutofit/>
          </a:bodyPr>
          <a:p>
            <a:pPr algn="ctr"/>
            <a:r>
              <a:rPr lang="en-US" altLang="zh-CN" sz="66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2" charset="-122"/>
                <a:sym typeface="Arial" panose="020B0604020202020204" pitchFamily="34" charset="0"/>
              </a:rPr>
              <a:t>01</a:t>
            </a:r>
            <a:endParaRPr lang="en-US" altLang="zh-CN" sz="66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>
                                      <p:cBhvr>
                                        <p:cTn id="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>
                                      <p:cBhvr>
                                        <p:cTn id="10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4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20" dur="4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bldLvl="0"/>
      <p:bldP spid="13320" grpId="0" bldLvl="0" animBg="1"/>
      <p:bldP spid="13321" grpId="0" bldLvl="0" animBg="1"/>
      <p:bldP spid="13322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灯片编号占位符 1"/>
          <p:cNvSpPr>
            <a:spLocks noGrp="1"/>
          </p:cNvSpPr>
          <p:nvPr/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ea typeface="宋体" panose="02010600030101010101" pitchFamily="2" charset="-122"/>
            </a:endParaRPr>
          </a:p>
        </p:txBody>
      </p:sp>
      <p:pic>
        <p:nvPicPr>
          <p:cNvPr id="13315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952750"/>
            <a:ext cx="9144000" cy="2190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6" name="矩形 8"/>
          <p:cNvSpPr/>
          <p:nvPr/>
        </p:nvSpPr>
        <p:spPr>
          <a:xfrm>
            <a:off x="0" y="2500313"/>
            <a:ext cx="9144000" cy="2643187"/>
          </a:xfrm>
          <a:prstGeom prst="rect">
            <a:avLst/>
          </a:prstGeom>
          <a:solidFill>
            <a:srgbClr val="F2F2F2">
              <a:alpha val="82999"/>
            </a:srgbClr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17" name="矩形 14"/>
          <p:cNvSpPr/>
          <p:nvPr/>
        </p:nvSpPr>
        <p:spPr>
          <a:xfrm>
            <a:off x="5299075" y="238125"/>
            <a:ext cx="774700" cy="2460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模板下载：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www.1ppt.com/moban/     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行业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模板：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www.1ppt.com/hangye/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节日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模板：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www.1ppt.com/jieri/           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素材下载：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www.1ppt.com/sucai/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背景图片：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www.1ppt.com/beijing/      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图表下载：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www.1ppt.com/tubiao/     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优秀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www.1ppt.com/xiazai/        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教程： 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www.1ppt.com/powerpoint/     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Word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教程： 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www.1ppt.com/word/              Excel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教程：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www.1ppt.com/excel/ 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资料下载：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www.1ppt.com/ziliao/                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课件下载：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www.1ppt.com/kejian/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范文下载：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www.1ppt.com/fanwen/             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试卷下载：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www.1ppt.com/shiti/ 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教案下载：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www.1ppt.com/jiaoan/       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字体下载：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www.1ppt.com/ziti/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 </a:t>
            </a:r>
            <a:endParaRPr lang="zh-CN" altLang="en-US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sp>
        <p:nvSpPr>
          <p:cNvPr id="13318" name="矩形 1"/>
          <p:cNvSpPr/>
          <p:nvPr/>
        </p:nvSpPr>
        <p:spPr>
          <a:xfrm>
            <a:off x="0" y="0"/>
            <a:ext cx="9144000" cy="698500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E36C09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19" name="TextBox 14"/>
          <p:cNvSpPr/>
          <p:nvPr/>
        </p:nvSpPr>
        <p:spPr>
          <a:xfrm>
            <a:off x="682625" y="219075"/>
            <a:ext cx="678878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202</a:t>
            </a: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1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级、202</a:t>
            </a: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2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级（3+2）顶岗实习工作计划与安排</a:t>
            </a:r>
            <a:endParaRPr lang="zh-CN" altLang="en-US" b="1" dirty="0">
              <a:solidFill>
                <a:schemeClr val="bg1"/>
              </a:solidFill>
              <a:latin typeface="黑体" panose="02010609060101010101" pitchFamily="1" charset="-122"/>
              <a:ea typeface="黑体" panose="02010609060101010101" pitchFamily="1" charset="-122"/>
              <a:sym typeface="黑体" panose="02010609060101010101" pitchFamily="1" charset="-122"/>
            </a:endParaRPr>
          </a:p>
        </p:txBody>
      </p:sp>
      <p:sp>
        <p:nvSpPr>
          <p:cNvPr id="13320" name="矩形 3"/>
          <p:cNvSpPr/>
          <p:nvPr/>
        </p:nvSpPr>
        <p:spPr>
          <a:xfrm>
            <a:off x="250825" y="195263"/>
            <a:ext cx="288925" cy="288925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21" name="矩形 4"/>
          <p:cNvSpPr/>
          <p:nvPr/>
        </p:nvSpPr>
        <p:spPr>
          <a:xfrm>
            <a:off x="395288" y="339725"/>
            <a:ext cx="215900" cy="215900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22" name="矩形 13"/>
          <p:cNvSpPr/>
          <p:nvPr/>
        </p:nvSpPr>
        <p:spPr>
          <a:xfrm>
            <a:off x="900113" y="809625"/>
            <a:ext cx="5721350" cy="1198563"/>
          </a:xfrm>
          <a:prstGeom prst="rect">
            <a:avLst/>
          </a:prstGeom>
          <a:noFill/>
          <a:ln w="9525">
            <a:noFill/>
          </a:ln>
        </p:spPr>
        <p:txBody>
          <a:bodyPr vert="horz"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sz="120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13323" name="文本框 12"/>
          <p:cNvSpPr/>
          <p:nvPr/>
        </p:nvSpPr>
        <p:spPr>
          <a:xfrm>
            <a:off x="8067675" y="88900"/>
            <a:ext cx="2044700" cy="5207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1400" b="1" dirty="0">
                <a:solidFill>
                  <a:schemeClr val="bg1"/>
                </a:solidFill>
                <a:latin typeface="黑体" panose="02010609060101010101" pitchFamily="1" charset="-122"/>
                <a:ea typeface="黑体" panose="02010609060101010101" pitchFamily="1" charset="-122"/>
                <a:sym typeface="黑体" panose="02010609060101010101" pitchFamily="1" charset="-122"/>
              </a:rPr>
              <a:t>土木建筑</a:t>
            </a:r>
            <a:endParaRPr lang="zh-CN" altLang="en-US" sz="1400" b="1" dirty="0">
              <a:solidFill>
                <a:schemeClr val="bg1"/>
              </a:solidFill>
              <a:latin typeface="黑体" panose="02010609060101010101" pitchFamily="1" charset="-122"/>
              <a:ea typeface="黑体" panose="02010609060101010101" pitchFamily="1" charset="-122"/>
              <a:sym typeface="黑体" panose="02010609060101010101" pitchFamily="1" charset="-122"/>
            </a:endParaRPr>
          </a:p>
          <a:p>
            <a:r>
              <a:rPr lang="zh-CN" altLang="en-US" sz="1400" b="1" dirty="0">
                <a:solidFill>
                  <a:schemeClr val="bg1"/>
                </a:solidFill>
                <a:latin typeface="黑体" panose="02010609060101010101" pitchFamily="1" charset="-122"/>
                <a:ea typeface="黑体" panose="02010609060101010101" pitchFamily="1" charset="-122"/>
                <a:sym typeface="黑体" panose="02010609060101010101" pitchFamily="1" charset="-122"/>
              </a:rPr>
              <a:t>工程学院</a:t>
            </a:r>
            <a:endParaRPr lang="zh-CN" altLang="en-US" sz="1400" b="1" dirty="0">
              <a:solidFill>
                <a:schemeClr val="bg1"/>
              </a:solidFill>
              <a:latin typeface="黑体" panose="02010609060101010101" pitchFamily="1" charset="-122"/>
              <a:ea typeface="黑体" panose="02010609060101010101" pitchFamily="1" charset="-122"/>
              <a:sym typeface="黑体" panose="02010609060101010101" pitchFamily="1" charset="-122"/>
            </a:endParaRPr>
          </a:p>
        </p:txBody>
      </p:sp>
      <p:sp>
        <p:nvSpPr>
          <p:cNvPr id="13324" name="矩形 3"/>
          <p:cNvSpPr/>
          <p:nvPr/>
        </p:nvSpPr>
        <p:spPr>
          <a:xfrm>
            <a:off x="250825" y="1482725"/>
            <a:ext cx="8656638" cy="2814638"/>
          </a:xfrm>
          <a:prstGeom prst="rect">
            <a:avLst/>
          </a:prstGeom>
          <a:solidFill>
            <a:srgbClr val="4F81BD">
              <a:alpha val="6999"/>
            </a:srgbClr>
          </a:solidFill>
          <a:ln w="12700">
            <a:noFill/>
          </a:ln>
        </p:spPr>
        <p:txBody>
          <a:bodyPr anchor="ctr" anchorCtr="0"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3325" name="文本框 12298"/>
          <p:cNvSpPr/>
          <p:nvPr/>
        </p:nvSpPr>
        <p:spPr>
          <a:xfrm>
            <a:off x="611188" y="1063625"/>
            <a:ext cx="8070850" cy="384619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indent="406400" algn="just"/>
            <a:r>
              <a:rPr lang="en-US" altLang="zh-CN" sz="2000" b="1" dirty="0">
                <a:solidFill>
                  <a:srgbClr val="0070C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            </a:t>
            </a:r>
            <a:r>
              <a:rPr lang="zh-CN" altLang="en-US" sz="2800" b="1" dirty="0">
                <a:solidFill>
                  <a:srgbClr val="0070C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实习性质和目的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黑体" panose="02010609060101010101" pitchFamily="1" charset="-122"/>
            </a:endParaRPr>
          </a:p>
          <a:p>
            <a:pPr indent="406400" algn="just">
              <a:lnSpc>
                <a:spcPct val="150000"/>
              </a:lnSpc>
            </a:pPr>
            <a:endParaRPr lang="zh-CN" altLang="en-US" sz="2400" dirty="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黑体" panose="02010609060101010101" pitchFamily="1" charset="-122"/>
            </a:endParaRPr>
          </a:p>
          <a:p>
            <a:pPr indent="406400" algn="just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顶岗实习是我院各专业教学计划中极为重要的教学环节，是学生将理论知识与实践知识有机结合的过程，同时增强了学生的实践能力，增大了就业机会，实现了我院“零距离上岗”的培养目标。 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黑体" panose="02010609060101010101" pitchFamily="1" charset="-122"/>
            </a:endParaRPr>
          </a:p>
          <a:p>
            <a:pPr indent="406400" algn="just">
              <a:lnSpc>
                <a:spcPct val="150000"/>
              </a:lnSpc>
            </a:pPr>
            <a:endParaRPr lang="zh-CN" altLang="en-US" sz="2400" dirty="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黑体" panose="02010609060101010101" pitchFamily="1" charset="-122"/>
            </a:endParaRPr>
          </a:p>
        </p:txBody>
      </p:sp>
      <p:sp>
        <p:nvSpPr>
          <p:cNvPr id="13326" name="文本框 2"/>
          <p:cNvSpPr/>
          <p:nvPr/>
        </p:nvSpPr>
        <p:spPr>
          <a:xfrm>
            <a:off x="314325" y="698500"/>
            <a:ext cx="1409700" cy="1190625"/>
          </a:xfrm>
          <a:prstGeom prst="rect">
            <a:avLst/>
          </a:prstGeom>
          <a:noFill/>
          <a:ln w="9525">
            <a:noFill/>
          </a:ln>
        </p:spPr>
        <p:txBody>
          <a:bodyPr wrap="square" lIns="67500" tIns="35100" rIns="67500" bIns="35100" anchor="ctr" anchorCtr="0">
            <a:normAutofit/>
          </a:bodyPr>
          <a:p>
            <a:pPr algn="ctr"/>
            <a:r>
              <a:rPr lang="en-US" altLang="zh-CN" sz="66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2" charset="-122"/>
                <a:sym typeface="Arial" panose="020B0604020202020204" pitchFamily="34" charset="0"/>
              </a:rPr>
              <a:t>02</a:t>
            </a:r>
            <a:endParaRPr lang="en-US" altLang="zh-CN" sz="66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>
                                      <p:cBhvr>
                                        <p:cTn id="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>
                                      <p:cBhvr>
                                        <p:cTn id="10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4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20" dur="4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bldLvl="0"/>
      <p:bldP spid="13320" grpId="0" bldLvl="0" animBg="1"/>
      <p:bldP spid="13321" grpId="0" bldLvl="0" animBg="1"/>
      <p:bldP spid="13322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灯片编号占位符 1"/>
          <p:cNvSpPr>
            <a:spLocks noGrp="1"/>
          </p:cNvSpPr>
          <p:nvPr/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ea typeface="宋体" panose="02010600030101010101" pitchFamily="2" charset="-122"/>
            </a:endParaRPr>
          </a:p>
        </p:txBody>
      </p:sp>
      <p:pic>
        <p:nvPicPr>
          <p:cNvPr id="13315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952750"/>
            <a:ext cx="9144000" cy="2190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6" name="矩形 8"/>
          <p:cNvSpPr/>
          <p:nvPr/>
        </p:nvSpPr>
        <p:spPr>
          <a:xfrm>
            <a:off x="0" y="2500313"/>
            <a:ext cx="9144000" cy="2643187"/>
          </a:xfrm>
          <a:prstGeom prst="rect">
            <a:avLst/>
          </a:prstGeom>
          <a:solidFill>
            <a:srgbClr val="F2F2F2">
              <a:alpha val="82999"/>
            </a:srgbClr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17" name="矩形 14"/>
          <p:cNvSpPr/>
          <p:nvPr/>
        </p:nvSpPr>
        <p:spPr>
          <a:xfrm>
            <a:off x="5299075" y="238125"/>
            <a:ext cx="774700" cy="2460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模板下载：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www.1ppt.com/moban/     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行业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模板：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www.1ppt.com/hangye/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节日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模板：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www.1ppt.com/jieri/           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素材下载：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www.1ppt.com/sucai/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背景图片：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www.1ppt.com/beijing/      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图表下载：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www.1ppt.com/tubiao/     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优秀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www.1ppt.com/xiazai/        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教程： 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www.1ppt.com/powerpoint/     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Word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教程： 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www.1ppt.com/word/              Excel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教程：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www.1ppt.com/excel/ 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资料下载：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www.1ppt.com/ziliao/                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课件下载：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www.1ppt.com/kejian/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范文下载：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www.1ppt.com/fanwen/             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试卷下载：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www.1ppt.com/shiti/ 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教案下载：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www.1ppt.com/jiaoan/       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字体下载：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www.1ppt.com/ziti/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 </a:t>
            </a:r>
            <a:endParaRPr lang="zh-CN" altLang="en-US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sp>
        <p:nvSpPr>
          <p:cNvPr id="13318" name="矩形 1"/>
          <p:cNvSpPr/>
          <p:nvPr/>
        </p:nvSpPr>
        <p:spPr>
          <a:xfrm>
            <a:off x="0" y="0"/>
            <a:ext cx="9144000" cy="698500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E36C09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19" name="TextBox 14"/>
          <p:cNvSpPr/>
          <p:nvPr/>
        </p:nvSpPr>
        <p:spPr>
          <a:xfrm>
            <a:off x="682625" y="219075"/>
            <a:ext cx="678878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202</a:t>
            </a: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1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级、202</a:t>
            </a: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2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级（3+2）顶岗实习工作计划与安排</a:t>
            </a:r>
            <a:endParaRPr lang="zh-CN" altLang="en-US" b="1" dirty="0">
              <a:solidFill>
                <a:schemeClr val="bg1"/>
              </a:solidFill>
              <a:latin typeface="黑体" panose="02010609060101010101" pitchFamily="1" charset="-122"/>
              <a:ea typeface="黑体" panose="02010609060101010101" pitchFamily="1" charset="-122"/>
              <a:sym typeface="黑体" panose="02010609060101010101" pitchFamily="1" charset="-122"/>
            </a:endParaRPr>
          </a:p>
        </p:txBody>
      </p:sp>
      <p:sp>
        <p:nvSpPr>
          <p:cNvPr id="13320" name="矩形 3"/>
          <p:cNvSpPr/>
          <p:nvPr/>
        </p:nvSpPr>
        <p:spPr>
          <a:xfrm>
            <a:off x="250825" y="195263"/>
            <a:ext cx="288925" cy="288925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21" name="矩形 4"/>
          <p:cNvSpPr/>
          <p:nvPr/>
        </p:nvSpPr>
        <p:spPr>
          <a:xfrm>
            <a:off x="395288" y="339725"/>
            <a:ext cx="215900" cy="215900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22" name="矩形 13"/>
          <p:cNvSpPr/>
          <p:nvPr/>
        </p:nvSpPr>
        <p:spPr>
          <a:xfrm>
            <a:off x="900113" y="809625"/>
            <a:ext cx="5721350" cy="1198563"/>
          </a:xfrm>
          <a:prstGeom prst="rect">
            <a:avLst/>
          </a:prstGeom>
          <a:noFill/>
          <a:ln w="9525">
            <a:noFill/>
          </a:ln>
        </p:spPr>
        <p:txBody>
          <a:bodyPr vert="horz"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sz="120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13323" name="文本框 12"/>
          <p:cNvSpPr/>
          <p:nvPr/>
        </p:nvSpPr>
        <p:spPr>
          <a:xfrm>
            <a:off x="8067675" y="88900"/>
            <a:ext cx="2044700" cy="5207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1400" b="1" dirty="0">
                <a:solidFill>
                  <a:schemeClr val="bg1"/>
                </a:solidFill>
                <a:latin typeface="黑体" panose="02010609060101010101" pitchFamily="1" charset="-122"/>
                <a:ea typeface="黑体" panose="02010609060101010101" pitchFamily="1" charset="-122"/>
                <a:sym typeface="黑体" panose="02010609060101010101" pitchFamily="1" charset="-122"/>
              </a:rPr>
              <a:t>土木建筑</a:t>
            </a:r>
            <a:endParaRPr lang="zh-CN" altLang="en-US" sz="1400" b="1" dirty="0">
              <a:solidFill>
                <a:schemeClr val="bg1"/>
              </a:solidFill>
              <a:latin typeface="黑体" panose="02010609060101010101" pitchFamily="1" charset="-122"/>
              <a:ea typeface="黑体" panose="02010609060101010101" pitchFamily="1" charset="-122"/>
              <a:sym typeface="黑体" panose="02010609060101010101" pitchFamily="1" charset="-122"/>
            </a:endParaRPr>
          </a:p>
          <a:p>
            <a:r>
              <a:rPr lang="zh-CN" altLang="en-US" sz="1400" b="1" dirty="0">
                <a:solidFill>
                  <a:schemeClr val="bg1"/>
                </a:solidFill>
                <a:latin typeface="黑体" panose="02010609060101010101" pitchFamily="1" charset="-122"/>
                <a:ea typeface="黑体" panose="02010609060101010101" pitchFamily="1" charset="-122"/>
                <a:sym typeface="黑体" panose="02010609060101010101" pitchFamily="1" charset="-122"/>
              </a:rPr>
              <a:t>工程学院</a:t>
            </a:r>
            <a:endParaRPr lang="zh-CN" altLang="en-US" sz="1400" b="1" dirty="0">
              <a:solidFill>
                <a:schemeClr val="bg1"/>
              </a:solidFill>
              <a:latin typeface="黑体" panose="02010609060101010101" pitchFamily="1" charset="-122"/>
              <a:ea typeface="黑体" panose="02010609060101010101" pitchFamily="1" charset="-122"/>
              <a:sym typeface="黑体" panose="02010609060101010101" pitchFamily="1" charset="-122"/>
            </a:endParaRPr>
          </a:p>
        </p:txBody>
      </p:sp>
      <p:sp>
        <p:nvSpPr>
          <p:cNvPr id="13324" name="矩形 3"/>
          <p:cNvSpPr/>
          <p:nvPr/>
        </p:nvSpPr>
        <p:spPr>
          <a:xfrm>
            <a:off x="250825" y="1482725"/>
            <a:ext cx="8656638" cy="2814638"/>
          </a:xfrm>
          <a:prstGeom prst="rect">
            <a:avLst/>
          </a:prstGeom>
          <a:solidFill>
            <a:srgbClr val="4F81BD">
              <a:alpha val="6999"/>
            </a:srgbClr>
          </a:solidFill>
          <a:ln w="12700">
            <a:noFill/>
          </a:ln>
        </p:spPr>
        <p:txBody>
          <a:bodyPr anchor="ctr" anchorCtr="0"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3325" name="文本框 12298"/>
          <p:cNvSpPr/>
          <p:nvPr/>
        </p:nvSpPr>
        <p:spPr>
          <a:xfrm>
            <a:off x="611188" y="1063625"/>
            <a:ext cx="8070850" cy="329184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indent="406400" algn="just"/>
            <a:r>
              <a:rPr lang="en-US" altLang="zh-CN" sz="2000" b="1" dirty="0">
                <a:solidFill>
                  <a:srgbClr val="0070C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            </a:t>
            </a:r>
            <a:r>
              <a:rPr lang="zh-CN" altLang="en-US" sz="2800" b="1" dirty="0">
                <a:solidFill>
                  <a:srgbClr val="0070C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实习时间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黑体" panose="02010609060101010101" pitchFamily="1" charset="-122"/>
            </a:endParaRPr>
          </a:p>
          <a:p>
            <a:pPr indent="406400" algn="just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202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级建筑工程技术专业、建设工程管理专业、道路与桥梁工程技术、建筑动画技术、建筑装饰工程技术专业及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202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级建筑工程技术3+2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学生顶岗实习时间统一为202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3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年11月1日-2023年5月31日。 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黑体" panose="02010609060101010101" pitchFamily="1" charset="-122"/>
            </a:endParaRPr>
          </a:p>
          <a:p>
            <a:pPr indent="406400" algn="just">
              <a:lnSpc>
                <a:spcPct val="150000"/>
              </a:lnSpc>
            </a:pPr>
            <a:endParaRPr lang="zh-CN" altLang="en-US" sz="2400" dirty="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黑体" panose="02010609060101010101" pitchFamily="1" charset="-122"/>
            </a:endParaRPr>
          </a:p>
        </p:txBody>
      </p:sp>
      <p:sp>
        <p:nvSpPr>
          <p:cNvPr id="13326" name="文本框 2"/>
          <p:cNvSpPr/>
          <p:nvPr/>
        </p:nvSpPr>
        <p:spPr>
          <a:xfrm>
            <a:off x="314325" y="698500"/>
            <a:ext cx="1409700" cy="1190625"/>
          </a:xfrm>
          <a:prstGeom prst="rect">
            <a:avLst/>
          </a:prstGeom>
          <a:noFill/>
          <a:ln w="9525">
            <a:noFill/>
          </a:ln>
        </p:spPr>
        <p:txBody>
          <a:bodyPr wrap="square" lIns="67500" tIns="35100" rIns="67500" bIns="35100" anchor="ctr" anchorCtr="0">
            <a:normAutofit/>
          </a:bodyPr>
          <a:p>
            <a:pPr algn="ctr"/>
            <a:r>
              <a:rPr lang="en-US" altLang="zh-CN" sz="66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2" charset="-122"/>
                <a:sym typeface="Arial" panose="020B0604020202020204" pitchFamily="34" charset="0"/>
              </a:rPr>
              <a:t>03</a:t>
            </a:r>
            <a:endParaRPr lang="en-US" altLang="zh-CN" sz="66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>
                                      <p:cBhvr>
                                        <p:cTn id="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>
                                      <p:cBhvr>
                                        <p:cTn id="10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4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20" dur="4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bldLvl="0"/>
      <p:bldP spid="13320" grpId="0" bldLvl="0" animBg="1"/>
      <p:bldP spid="13321" grpId="0" bldLvl="0" animBg="1"/>
      <p:bldP spid="13322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灯片编号占位符 1"/>
          <p:cNvSpPr>
            <a:spLocks noGrp="1"/>
          </p:cNvSpPr>
          <p:nvPr/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ea typeface="宋体" panose="02010600030101010101" pitchFamily="2" charset="-122"/>
            </a:endParaRPr>
          </a:p>
        </p:txBody>
      </p:sp>
      <p:pic>
        <p:nvPicPr>
          <p:cNvPr id="13315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952750"/>
            <a:ext cx="9144000" cy="2190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6" name="矩形 8"/>
          <p:cNvSpPr/>
          <p:nvPr/>
        </p:nvSpPr>
        <p:spPr>
          <a:xfrm>
            <a:off x="0" y="2500313"/>
            <a:ext cx="9144000" cy="2643187"/>
          </a:xfrm>
          <a:prstGeom prst="rect">
            <a:avLst/>
          </a:prstGeom>
          <a:solidFill>
            <a:srgbClr val="F2F2F2">
              <a:alpha val="82999"/>
            </a:srgbClr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17" name="矩形 14"/>
          <p:cNvSpPr/>
          <p:nvPr/>
        </p:nvSpPr>
        <p:spPr>
          <a:xfrm>
            <a:off x="5299075" y="238125"/>
            <a:ext cx="774700" cy="2460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模板下载：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www.1ppt.com/moban/     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行业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模板：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www.1ppt.com/hangye/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节日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模板：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www.1ppt.com/jieri/           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素材下载：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www.1ppt.com/sucai/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背景图片：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www.1ppt.com/beijing/      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图表下载：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www.1ppt.com/tubiao/     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优秀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www.1ppt.com/xiazai/        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教程： 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www.1ppt.com/powerpoint/     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Word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教程： 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www.1ppt.com/word/              Excel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教程：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www.1ppt.com/excel/ 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资料下载：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www.1ppt.com/ziliao/                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课件下载：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www.1ppt.com/kejian/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范文下载：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www.1ppt.com/fanwen/             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试卷下载：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www.1ppt.com/shiti/ 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教案下载：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www.1ppt.com/jiaoan/       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字体下载：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www.1ppt.com/ziti/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 </a:t>
            </a:r>
            <a:endParaRPr lang="zh-CN" altLang="en-US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sp>
        <p:nvSpPr>
          <p:cNvPr id="13318" name="矩形 1"/>
          <p:cNvSpPr/>
          <p:nvPr/>
        </p:nvSpPr>
        <p:spPr>
          <a:xfrm>
            <a:off x="0" y="0"/>
            <a:ext cx="9144000" cy="698500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E36C09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19" name="TextBox 14"/>
          <p:cNvSpPr/>
          <p:nvPr/>
        </p:nvSpPr>
        <p:spPr>
          <a:xfrm>
            <a:off x="682625" y="219075"/>
            <a:ext cx="678878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202</a:t>
            </a: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1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级、202</a:t>
            </a: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2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级（3+2）顶岗实习工作计划与安排</a:t>
            </a:r>
            <a:endParaRPr lang="zh-CN" altLang="en-US" b="1" dirty="0">
              <a:solidFill>
                <a:schemeClr val="bg1"/>
              </a:solidFill>
              <a:latin typeface="黑体" panose="02010609060101010101" pitchFamily="1" charset="-122"/>
              <a:ea typeface="黑体" panose="02010609060101010101" pitchFamily="1" charset="-122"/>
              <a:sym typeface="黑体" panose="02010609060101010101" pitchFamily="1" charset="-122"/>
            </a:endParaRPr>
          </a:p>
        </p:txBody>
      </p:sp>
      <p:sp>
        <p:nvSpPr>
          <p:cNvPr id="13320" name="矩形 3"/>
          <p:cNvSpPr/>
          <p:nvPr/>
        </p:nvSpPr>
        <p:spPr>
          <a:xfrm>
            <a:off x="250825" y="195263"/>
            <a:ext cx="288925" cy="288925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21" name="矩形 4"/>
          <p:cNvSpPr/>
          <p:nvPr/>
        </p:nvSpPr>
        <p:spPr>
          <a:xfrm>
            <a:off x="395288" y="339725"/>
            <a:ext cx="215900" cy="215900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22" name="矩形 13"/>
          <p:cNvSpPr/>
          <p:nvPr/>
        </p:nvSpPr>
        <p:spPr>
          <a:xfrm>
            <a:off x="900113" y="809625"/>
            <a:ext cx="5721350" cy="1198563"/>
          </a:xfrm>
          <a:prstGeom prst="rect">
            <a:avLst/>
          </a:prstGeom>
          <a:noFill/>
          <a:ln w="9525">
            <a:noFill/>
          </a:ln>
        </p:spPr>
        <p:txBody>
          <a:bodyPr vert="horz"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sz="120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13323" name="文本框 12"/>
          <p:cNvSpPr/>
          <p:nvPr/>
        </p:nvSpPr>
        <p:spPr>
          <a:xfrm>
            <a:off x="8067675" y="88900"/>
            <a:ext cx="2044700" cy="5207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1400" b="1" dirty="0">
                <a:solidFill>
                  <a:schemeClr val="bg1"/>
                </a:solidFill>
                <a:latin typeface="黑体" panose="02010609060101010101" pitchFamily="1" charset="-122"/>
                <a:ea typeface="黑体" panose="02010609060101010101" pitchFamily="1" charset="-122"/>
                <a:sym typeface="黑体" panose="02010609060101010101" pitchFamily="1" charset="-122"/>
              </a:rPr>
              <a:t>土木建筑</a:t>
            </a:r>
            <a:endParaRPr lang="zh-CN" altLang="en-US" sz="1400" b="1" dirty="0">
              <a:solidFill>
                <a:schemeClr val="bg1"/>
              </a:solidFill>
              <a:latin typeface="黑体" panose="02010609060101010101" pitchFamily="1" charset="-122"/>
              <a:ea typeface="黑体" panose="02010609060101010101" pitchFamily="1" charset="-122"/>
              <a:sym typeface="黑体" panose="02010609060101010101" pitchFamily="1" charset="-122"/>
            </a:endParaRPr>
          </a:p>
          <a:p>
            <a:r>
              <a:rPr lang="zh-CN" altLang="en-US" sz="1400" b="1" dirty="0">
                <a:solidFill>
                  <a:schemeClr val="bg1"/>
                </a:solidFill>
                <a:latin typeface="黑体" panose="02010609060101010101" pitchFamily="1" charset="-122"/>
                <a:ea typeface="黑体" panose="02010609060101010101" pitchFamily="1" charset="-122"/>
                <a:sym typeface="黑体" panose="02010609060101010101" pitchFamily="1" charset="-122"/>
              </a:rPr>
              <a:t>工程学院</a:t>
            </a:r>
            <a:endParaRPr lang="zh-CN" altLang="en-US" sz="1400" b="1" dirty="0">
              <a:solidFill>
                <a:schemeClr val="bg1"/>
              </a:solidFill>
              <a:latin typeface="黑体" panose="02010609060101010101" pitchFamily="1" charset="-122"/>
              <a:ea typeface="黑体" panose="02010609060101010101" pitchFamily="1" charset="-122"/>
              <a:sym typeface="黑体" panose="02010609060101010101" pitchFamily="1" charset="-122"/>
            </a:endParaRPr>
          </a:p>
        </p:txBody>
      </p:sp>
      <p:sp>
        <p:nvSpPr>
          <p:cNvPr id="13324" name="矩形 3"/>
          <p:cNvSpPr/>
          <p:nvPr/>
        </p:nvSpPr>
        <p:spPr>
          <a:xfrm>
            <a:off x="250825" y="1482725"/>
            <a:ext cx="8656638" cy="2814638"/>
          </a:xfrm>
          <a:prstGeom prst="rect">
            <a:avLst/>
          </a:prstGeom>
          <a:solidFill>
            <a:srgbClr val="4F81BD">
              <a:alpha val="6999"/>
            </a:srgbClr>
          </a:solidFill>
          <a:ln w="12700">
            <a:noFill/>
          </a:ln>
        </p:spPr>
        <p:txBody>
          <a:bodyPr anchor="ctr" anchorCtr="0"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3325" name="文本框 12298"/>
          <p:cNvSpPr/>
          <p:nvPr/>
        </p:nvSpPr>
        <p:spPr>
          <a:xfrm>
            <a:off x="611188" y="1063625"/>
            <a:ext cx="8070850" cy="329184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indent="406400" algn="just"/>
            <a:r>
              <a:rPr lang="en-US" altLang="zh-CN" sz="2000" b="1" dirty="0">
                <a:solidFill>
                  <a:srgbClr val="0070C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            </a:t>
            </a:r>
            <a:r>
              <a:rPr lang="zh-CN" altLang="en-US" sz="2800" b="1" dirty="0">
                <a:solidFill>
                  <a:srgbClr val="0070C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实习注意事项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黑体" panose="02010609060101010101" pitchFamily="1" charset="-122"/>
            </a:endParaRPr>
          </a:p>
          <a:p>
            <a:pPr indent="406400"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（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）顶岗实习安全教育学习网络课程：学习通平台</a:t>
            </a:r>
            <a:endParaRPr lang="zh-CN" altLang="en-US" sz="2000" dirty="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黑体" panose="02010609060101010101" pitchFamily="1" charset="-122"/>
            </a:endParaRPr>
          </a:p>
          <a:p>
            <a:pPr indent="406400"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（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）实习备案系统：签署实习协议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—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编班分组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—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指定指导老师—学校指导老师点击“实习出发”——企业端点击“实习到岗”——实习打卡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——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纸质协议备案——实习评价管理签字</a:t>
            </a:r>
            <a:endParaRPr lang="zh-CN" altLang="en-US" sz="2000" dirty="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黑体" panose="02010609060101010101" pitchFamily="1" charset="-122"/>
            </a:endParaRPr>
          </a:p>
          <a:p>
            <a:pPr indent="406400"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（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）实习档案：签字盖章</a:t>
            </a:r>
            <a:endParaRPr lang="zh-CN" altLang="en-US" sz="2000" dirty="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黑体" panose="02010609060101010101" pitchFamily="1" charset="-122"/>
            </a:endParaRPr>
          </a:p>
          <a:p>
            <a:pPr indent="406400"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（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）及时响应指导老师及辅导员老师的各项通知要求</a:t>
            </a:r>
            <a:endParaRPr lang="zh-CN" altLang="en-US" sz="2000" dirty="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黑体" panose="02010609060101010101" pitchFamily="1" charset="-122"/>
            </a:endParaRPr>
          </a:p>
        </p:txBody>
      </p:sp>
      <p:sp>
        <p:nvSpPr>
          <p:cNvPr id="13326" name="文本框 2"/>
          <p:cNvSpPr/>
          <p:nvPr/>
        </p:nvSpPr>
        <p:spPr>
          <a:xfrm>
            <a:off x="314325" y="698500"/>
            <a:ext cx="1409700" cy="1190625"/>
          </a:xfrm>
          <a:prstGeom prst="rect">
            <a:avLst/>
          </a:prstGeom>
          <a:noFill/>
          <a:ln w="9525">
            <a:noFill/>
          </a:ln>
        </p:spPr>
        <p:txBody>
          <a:bodyPr wrap="square" lIns="67500" tIns="35100" rIns="67500" bIns="35100" anchor="ctr" anchorCtr="0">
            <a:normAutofit/>
          </a:bodyPr>
          <a:p>
            <a:pPr algn="ctr"/>
            <a:r>
              <a:rPr lang="en-US" altLang="zh-CN" sz="66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2" charset="-122"/>
                <a:sym typeface="Arial" panose="020B0604020202020204" pitchFamily="34" charset="0"/>
              </a:rPr>
              <a:t>04</a:t>
            </a:r>
            <a:endParaRPr lang="en-US" altLang="zh-CN" sz="66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>
                                      <p:cBhvr>
                                        <p:cTn id="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>
                                      <p:cBhvr>
                                        <p:cTn id="10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4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20" dur="4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bldLvl="0"/>
      <p:bldP spid="13320" grpId="0" bldLvl="0" animBg="1"/>
      <p:bldP spid="13321" grpId="0" bldLvl="0" animBg="1"/>
      <p:bldP spid="13322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灯片编号占位符 1"/>
          <p:cNvSpPr>
            <a:spLocks noGrp="1"/>
          </p:cNvSpPr>
          <p:nvPr/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ea typeface="宋体" panose="02010600030101010101" pitchFamily="2" charset="-122"/>
            </a:endParaRPr>
          </a:p>
        </p:txBody>
      </p:sp>
      <p:pic>
        <p:nvPicPr>
          <p:cNvPr id="13315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952750"/>
            <a:ext cx="9144000" cy="2190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6" name="矩形 8"/>
          <p:cNvSpPr/>
          <p:nvPr/>
        </p:nvSpPr>
        <p:spPr>
          <a:xfrm>
            <a:off x="0" y="2500313"/>
            <a:ext cx="9144000" cy="2643187"/>
          </a:xfrm>
          <a:prstGeom prst="rect">
            <a:avLst/>
          </a:prstGeom>
          <a:solidFill>
            <a:srgbClr val="F2F2F2">
              <a:alpha val="82999"/>
            </a:srgbClr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17" name="矩形 14"/>
          <p:cNvSpPr/>
          <p:nvPr/>
        </p:nvSpPr>
        <p:spPr>
          <a:xfrm>
            <a:off x="5299075" y="238125"/>
            <a:ext cx="774700" cy="2460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模板下载：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www.1ppt.com/moban/     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行业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模板：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www.1ppt.com/hangye/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节日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模板：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www.1ppt.com/jieri/           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素材下载：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www.1ppt.com/sucai/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背景图片：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www.1ppt.com/beijing/      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图表下载：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www.1ppt.com/tubiao/     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优秀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www.1ppt.com/xiazai/        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教程： 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www.1ppt.com/powerpoint/     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Word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教程： 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www.1ppt.com/word/              Excel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教程：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www.1ppt.com/excel/ 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资料下载：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www.1ppt.com/ziliao/                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课件下载：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www.1ppt.com/kejian/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范文下载：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www.1ppt.com/fanwen/             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试卷下载：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www.1ppt.com/shiti/ 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教案下载：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www.1ppt.com/jiaoan/       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字体下载：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www.1ppt.com/ziti/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 </a:t>
            </a:r>
            <a:endParaRPr lang="zh-CN" altLang="en-US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sp>
        <p:nvSpPr>
          <p:cNvPr id="13318" name="矩形 1"/>
          <p:cNvSpPr/>
          <p:nvPr/>
        </p:nvSpPr>
        <p:spPr>
          <a:xfrm>
            <a:off x="0" y="0"/>
            <a:ext cx="9144000" cy="698500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E36C09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19" name="TextBox 14"/>
          <p:cNvSpPr/>
          <p:nvPr/>
        </p:nvSpPr>
        <p:spPr>
          <a:xfrm>
            <a:off x="682625" y="219075"/>
            <a:ext cx="678878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202</a:t>
            </a: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1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级、202</a:t>
            </a: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2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级（3+2）顶岗实习工作计划与安排</a:t>
            </a:r>
            <a:endParaRPr lang="zh-CN" altLang="en-US" b="1" dirty="0">
              <a:solidFill>
                <a:schemeClr val="bg1"/>
              </a:solidFill>
              <a:latin typeface="黑体" panose="02010609060101010101" pitchFamily="1" charset="-122"/>
              <a:ea typeface="黑体" panose="02010609060101010101" pitchFamily="1" charset="-122"/>
              <a:sym typeface="黑体" panose="02010609060101010101" pitchFamily="1" charset="-122"/>
            </a:endParaRPr>
          </a:p>
        </p:txBody>
      </p:sp>
      <p:sp>
        <p:nvSpPr>
          <p:cNvPr id="13320" name="矩形 3"/>
          <p:cNvSpPr/>
          <p:nvPr/>
        </p:nvSpPr>
        <p:spPr>
          <a:xfrm>
            <a:off x="250825" y="195263"/>
            <a:ext cx="288925" cy="288925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21" name="矩形 4"/>
          <p:cNvSpPr/>
          <p:nvPr/>
        </p:nvSpPr>
        <p:spPr>
          <a:xfrm>
            <a:off x="395288" y="339725"/>
            <a:ext cx="215900" cy="215900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22" name="矩形 13"/>
          <p:cNvSpPr/>
          <p:nvPr/>
        </p:nvSpPr>
        <p:spPr>
          <a:xfrm>
            <a:off x="900113" y="809625"/>
            <a:ext cx="5721350" cy="1198563"/>
          </a:xfrm>
          <a:prstGeom prst="rect">
            <a:avLst/>
          </a:prstGeom>
          <a:noFill/>
          <a:ln w="9525">
            <a:noFill/>
          </a:ln>
        </p:spPr>
        <p:txBody>
          <a:bodyPr vert="horz"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sz="120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13323" name="文本框 12"/>
          <p:cNvSpPr/>
          <p:nvPr/>
        </p:nvSpPr>
        <p:spPr>
          <a:xfrm>
            <a:off x="8067675" y="88900"/>
            <a:ext cx="2044700" cy="5207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1400" b="1" dirty="0">
                <a:solidFill>
                  <a:schemeClr val="bg1"/>
                </a:solidFill>
                <a:latin typeface="黑体" panose="02010609060101010101" pitchFamily="1" charset="-122"/>
                <a:ea typeface="黑体" panose="02010609060101010101" pitchFamily="1" charset="-122"/>
                <a:sym typeface="黑体" panose="02010609060101010101" pitchFamily="1" charset="-122"/>
              </a:rPr>
              <a:t>土木建筑</a:t>
            </a:r>
            <a:endParaRPr lang="zh-CN" altLang="en-US" sz="1400" b="1" dirty="0">
              <a:solidFill>
                <a:schemeClr val="bg1"/>
              </a:solidFill>
              <a:latin typeface="黑体" panose="02010609060101010101" pitchFamily="1" charset="-122"/>
              <a:ea typeface="黑体" panose="02010609060101010101" pitchFamily="1" charset="-122"/>
              <a:sym typeface="黑体" panose="02010609060101010101" pitchFamily="1" charset="-122"/>
            </a:endParaRPr>
          </a:p>
          <a:p>
            <a:r>
              <a:rPr lang="zh-CN" altLang="en-US" sz="1400" b="1" dirty="0">
                <a:solidFill>
                  <a:schemeClr val="bg1"/>
                </a:solidFill>
                <a:latin typeface="黑体" panose="02010609060101010101" pitchFamily="1" charset="-122"/>
                <a:ea typeface="黑体" panose="02010609060101010101" pitchFamily="1" charset="-122"/>
                <a:sym typeface="黑体" panose="02010609060101010101" pitchFamily="1" charset="-122"/>
              </a:rPr>
              <a:t>工程学院</a:t>
            </a:r>
            <a:endParaRPr lang="zh-CN" altLang="en-US" sz="1400" b="1" dirty="0">
              <a:solidFill>
                <a:schemeClr val="bg1"/>
              </a:solidFill>
              <a:latin typeface="黑体" panose="02010609060101010101" pitchFamily="1" charset="-122"/>
              <a:ea typeface="黑体" panose="02010609060101010101" pitchFamily="1" charset="-122"/>
              <a:sym typeface="黑体" panose="02010609060101010101" pitchFamily="1" charset="-122"/>
            </a:endParaRPr>
          </a:p>
        </p:txBody>
      </p:sp>
      <p:sp>
        <p:nvSpPr>
          <p:cNvPr id="13324" name="矩形 3"/>
          <p:cNvSpPr/>
          <p:nvPr/>
        </p:nvSpPr>
        <p:spPr>
          <a:xfrm>
            <a:off x="250825" y="1482725"/>
            <a:ext cx="8656638" cy="2814638"/>
          </a:xfrm>
          <a:prstGeom prst="rect">
            <a:avLst/>
          </a:prstGeom>
          <a:solidFill>
            <a:srgbClr val="4F81BD">
              <a:alpha val="6999"/>
            </a:srgbClr>
          </a:solidFill>
          <a:ln w="12700">
            <a:noFill/>
          </a:ln>
        </p:spPr>
        <p:txBody>
          <a:bodyPr anchor="ctr" anchorCtr="0"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3325" name="文本框 12298"/>
          <p:cNvSpPr/>
          <p:nvPr/>
        </p:nvSpPr>
        <p:spPr>
          <a:xfrm>
            <a:off x="611188" y="1063625"/>
            <a:ext cx="8070850" cy="329184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indent="406400" algn="just"/>
            <a:r>
              <a:rPr lang="en-US" altLang="zh-CN" sz="2000" b="1" dirty="0">
                <a:solidFill>
                  <a:srgbClr val="0070C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            </a:t>
            </a:r>
            <a:r>
              <a:rPr lang="zh-CN" altLang="en-US" sz="2800" b="1" dirty="0">
                <a:solidFill>
                  <a:srgbClr val="0070C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实习成果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黑体" panose="02010609060101010101" pitchFamily="1" charset="-122"/>
            </a:endParaRPr>
          </a:p>
          <a:p>
            <a:pPr indent="406400" algn="just">
              <a:lnSpc>
                <a:spcPct val="150000"/>
              </a:lnSpc>
            </a:pPr>
            <a:endParaRPr lang="zh-CN" altLang="en-US" sz="2000" dirty="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黑体" panose="02010609060101010101" pitchFamily="1" charset="-122"/>
            </a:endParaRPr>
          </a:p>
          <a:p>
            <a:pPr indent="406400"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（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）《顶岗实习实习报告》：（字数不少于3000字），内容包含：顶岗实习在该专业教学计划中的作用、实习的时间、地点、内容、过程以及实习后的心得体会等。</a:t>
            </a:r>
            <a:endParaRPr lang="zh-CN" altLang="en-US" sz="2000" dirty="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黑体" panose="02010609060101010101" pitchFamily="1" charset="-122"/>
            </a:endParaRPr>
          </a:p>
          <a:p>
            <a:pPr indent="406400"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（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）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《实习周记》：记录每周的实习内容及心得体会等。</a:t>
            </a:r>
            <a:endParaRPr lang="zh-CN" altLang="en-US" sz="2000" dirty="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黑体" panose="02010609060101010101" pitchFamily="1" charset="-122"/>
            </a:endParaRPr>
          </a:p>
          <a:p>
            <a:pPr indent="406400" algn="just">
              <a:lnSpc>
                <a:spcPct val="150000"/>
              </a:lnSpc>
            </a:pPr>
            <a:endParaRPr lang="zh-CN" altLang="en-US" sz="2000" dirty="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黑体" panose="02010609060101010101" pitchFamily="1" charset="-122"/>
            </a:endParaRPr>
          </a:p>
        </p:txBody>
      </p:sp>
      <p:sp>
        <p:nvSpPr>
          <p:cNvPr id="13326" name="文本框 2"/>
          <p:cNvSpPr/>
          <p:nvPr/>
        </p:nvSpPr>
        <p:spPr>
          <a:xfrm>
            <a:off x="395605" y="699770"/>
            <a:ext cx="1409700" cy="1190625"/>
          </a:xfrm>
          <a:prstGeom prst="rect">
            <a:avLst/>
          </a:prstGeom>
          <a:noFill/>
          <a:ln w="9525">
            <a:noFill/>
          </a:ln>
        </p:spPr>
        <p:txBody>
          <a:bodyPr wrap="square" lIns="67500" tIns="35100" rIns="67500" bIns="35100" anchor="ctr" anchorCtr="0">
            <a:normAutofit/>
          </a:bodyPr>
          <a:p>
            <a:pPr algn="ctr"/>
            <a:r>
              <a:rPr lang="en-US" altLang="zh-CN" sz="66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2" charset="-122"/>
                <a:sym typeface="Arial" panose="020B0604020202020204" pitchFamily="34" charset="0"/>
              </a:rPr>
              <a:t>05</a:t>
            </a:r>
            <a:endParaRPr lang="en-US" altLang="zh-CN" sz="66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>
                                      <p:cBhvr>
                                        <p:cTn id="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>
                                      <p:cBhvr>
                                        <p:cTn id="10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4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20" dur="4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bldLvl="0"/>
      <p:bldP spid="13320" grpId="0" bldLvl="0" animBg="1"/>
      <p:bldP spid="13321" grpId="0" bldLvl="0" animBg="1"/>
      <p:bldP spid="13322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灯片编号占位符 1"/>
          <p:cNvSpPr>
            <a:spLocks noGrp="1"/>
          </p:cNvSpPr>
          <p:nvPr/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ea typeface="宋体" panose="02010600030101010101" pitchFamily="2" charset="-122"/>
            </a:endParaRPr>
          </a:p>
        </p:txBody>
      </p:sp>
      <p:pic>
        <p:nvPicPr>
          <p:cNvPr id="13315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952750"/>
            <a:ext cx="9144000" cy="2190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6" name="矩形 8"/>
          <p:cNvSpPr/>
          <p:nvPr/>
        </p:nvSpPr>
        <p:spPr>
          <a:xfrm>
            <a:off x="0" y="2500313"/>
            <a:ext cx="9144000" cy="2643187"/>
          </a:xfrm>
          <a:prstGeom prst="rect">
            <a:avLst/>
          </a:prstGeom>
          <a:solidFill>
            <a:srgbClr val="F2F2F2">
              <a:alpha val="82999"/>
            </a:srgbClr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17" name="矩形 14"/>
          <p:cNvSpPr/>
          <p:nvPr/>
        </p:nvSpPr>
        <p:spPr>
          <a:xfrm>
            <a:off x="5299075" y="238125"/>
            <a:ext cx="774700" cy="2460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模板下载：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www.1ppt.com/moban/     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行业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模板：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www.1ppt.com/hangye/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节日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模板：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www.1ppt.com/jieri/           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素材下载：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www.1ppt.com/sucai/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背景图片：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www.1ppt.com/beijing/      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图表下载：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www.1ppt.com/tubiao/     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优秀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www.1ppt.com/xiazai/        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教程： 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www.1ppt.com/powerpoint/     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Word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教程： 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www.1ppt.com/word/              Excel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教程：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www.1ppt.com/excel/ 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资料下载：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www.1ppt.com/ziliao/                PPT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课件下载：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www.1ppt.com/kejian/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范文下载：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www.1ppt.com/fanwen/             </a:t>
            </a:r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试卷下载：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www.1ppt.com/shiti/ 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教案下载：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www.1ppt.com/jiaoan/        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zh-CN" altLang="en-US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字体下载：</a:t>
            </a:r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www.1ppt.com/ziti/</a:t>
            </a:r>
            <a:endParaRPr lang="en-US" altLang="zh-CN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  <a:p>
            <a:r>
              <a:rPr lang="en-US" altLang="zh-CN" sz="100" dirty="0">
                <a:solidFill>
                  <a:srgbClr val="F2F2F2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 </a:t>
            </a:r>
            <a:endParaRPr lang="zh-CN" altLang="en-US" sz="100" dirty="0">
              <a:solidFill>
                <a:srgbClr val="F2F2F2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sp>
        <p:nvSpPr>
          <p:cNvPr id="13318" name="矩形 1"/>
          <p:cNvSpPr/>
          <p:nvPr/>
        </p:nvSpPr>
        <p:spPr>
          <a:xfrm>
            <a:off x="0" y="0"/>
            <a:ext cx="9144000" cy="698500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E36C09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19" name="TextBox 14"/>
          <p:cNvSpPr/>
          <p:nvPr/>
        </p:nvSpPr>
        <p:spPr>
          <a:xfrm>
            <a:off x="682625" y="219075"/>
            <a:ext cx="678878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202</a:t>
            </a: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1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级、202</a:t>
            </a: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2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级（3+2）顶岗实习工作计划与安排</a:t>
            </a:r>
            <a:endParaRPr lang="zh-CN" altLang="en-US" b="1" dirty="0">
              <a:solidFill>
                <a:schemeClr val="bg1"/>
              </a:solidFill>
              <a:latin typeface="黑体" panose="02010609060101010101" pitchFamily="1" charset="-122"/>
              <a:ea typeface="黑体" panose="02010609060101010101" pitchFamily="1" charset="-122"/>
              <a:sym typeface="黑体" panose="02010609060101010101" pitchFamily="1" charset="-122"/>
            </a:endParaRPr>
          </a:p>
        </p:txBody>
      </p:sp>
      <p:sp>
        <p:nvSpPr>
          <p:cNvPr id="13320" name="矩形 3"/>
          <p:cNvSpPr/>
          <p:nvPr/>
        </p:nvSpPr>
        <p:spPr>
          <a:xfrm>
            <a:off x="250825" y="195263"/>
            <a:ext cx="288925" cy="288925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21" name="矩形 4"/>
          <p:cNvSpPr/>
          <p:nvPr/>
        </p:nvSpPr>
        <p:spPr>
          <a:xfrm>
            <a:off x="395288" y="339725"/>
            <a:ext cx="215900" cy="215900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22" name="矩形 13"/>
          <p:cNvSpPr/>
          <p:nvPr/>
        </p:nvSpPr>
        <p:spPr>
          <a:xfrm>
            <a:off x="900113" y="809625"/>
            <a:ext cx="5721350" cy="1198563"/>
          </a:xfrm>
          <a:prstGeom prst="rect">
            <a:avLst/>
          </a:prstGeom>
          <a:noFill/>
          <a:ln w="9525">
            <a:noFill/>
          </a:ln>
        </p:spPr>
        <p:txBody>
          <a:bodyPr vert="horz"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sz="120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13323" name="文本框 12"/>
          <p:cNvSpPr/>
          <p:nvPr/>
        </p:nvSpPr>
        <p:spPr>
          <a:xfrm>
            <a:off x="8067675" y="88900"/>
            <a:ext cx="2044700" cy="5207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1400" b="1" dirty="0">
                <a:solidFill>
                  <a:schemeClr val="bg1"/>
                </a:solidFill>
                <a:latin typeface="黑体" panose="02010609060101010101" pitchFamily="1" charset="-122"/>
                <a:ea typeface="黑体" panose="02010609060101010101" pitchFamily="1" charset="-122"/>
                <a:sym typeface="黑体" panose="02010609060101010101" pitchFamily="1" charset="-122"/>
              </a:rPr>
              <a:t>土木建筑</a:t>
            </a:r>
            <a:endParaRPr lang="zh-CN" altLang="en-US" sz="1400" b="1" dirty="0">
              <a:solidFill>
                <a:schemeClr val="bg1"/>
              </a:solidFill>
              <a:latin typeface="黑体" panose="02010609060101010101" pitchFamily="1" charset="-122"/>
              <a:ea typeface="黑体" panose="02010609060101010101" pitchFamily="1" charset="-122"/>
              <a:sym typeface="黑体" panose="02010609060101010101" pitchFamily="1" charset="-122"/>
            </a:endParaRPr>
          </a:p>
          <a:p>
            <a:r>
              <a:rPr lang="zh-CN" altLang="en-US" sz="1400" b="1" dirty="0">
                <a:solidFill>
                  <a:schemeClr val="bg1"/>
                </a:solidFill>
                <a:latin typeface="黑体" panose="02010609060101010101" pitchFamily="1" charset="-122"/>
                <a:ea typeface="黑体" panose="02010609060101010101" pitchFamily="1" charset="-122"/>
                <a:sym typeface="黑体" panose="02010609060101010101" pitchFamily="1" charset="-122"/>
              </a:rPr>
              <a:t>工程学院</a:t>
            </a:r>
            <a:endParaRPr lang="zh-CN" altLang="en-US" sz="1400" b="1" dirty="0">
              <a:solidFill>
                <a:schemeClr val="bg1"/>
              </a:solidFill>
              <a:latin typeface="黑体" panose="02010609060101010101" pitchFamily="1" charset="-122"/>
              <a:ea typeface="黑体" panose="02010609060101010101" pitchFamily="1" charset="-122"/>
              <a:sym typeface="黑体" panose="02010609060101010101" pitchFamily="1" charset="-122"/>
            </a:endParaRPr>
          </a:p>
        </p:txBody>
      </p:sp>
      <p:sp>
        <p:nvSpPr>
          <p:cNvPr id="13324" name="矩形 3"/>
          <p:cNvSpPr/>
          <p:nvPr/>
        </p:nvSpPr>
        <p:spPr>
          <a:xfrm>
            <a:off x="250825" y="1482725"/>
            <a:ext cx="8656638" cy="2814638"/>
          </a:xfrm>
          <a:prstGeom prst="rect">
            <a:avLst/>
          </a:prstGeom>
          <a:solidFill>
            <a:srgbClr val="4F81BD">
              <a:alpha val="6999"/>
            </a:srgbClr>
          </a:solidFill>
          <a:ln w="12700">
            <a:noFill/>
          </a:ln>
        </p:spPr>
        <p:txBody>
          <a:bodyPr anchor="ctr" anchorCtr="0"/>
          <a:p>
            <a:pPr algn="ctr"/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3325" name="文本框 12298"/>
          <p:cNvSpPr/>
          <p:nvPr/>
        </p:nvSpPr>
        <p:spPr>
          <a:xfrm>
            <a:off x="611188" y="1063625"/>
            <a:ext cx="8070850" cy="283019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indent="406400" algn="just"/>
            <a:r>
              <a:rPr lang="en-US" altLang="zh-CN" sz="2000" b="1" dirty="0">
                <a:solidFill>
                  <a:srgbClr val="0070C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            </a:t>
            </a:r>
            <a:r>
              <a:rPr lang="zh-CN" altLang="en-US" sz="2800" b="1" dirty="0">
                <a:solidFill>
                  <a:srgbClr val="0070C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实习成绩认定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黑体" panose="02010609060101010101" pitchFamily="1" charset="-122"/>
            </a:endParaRPr>
          </a:p>
          <a:p>
            <a:pPr indent="406400" algn="just">
              <a:lnSpc>
                <a:spcPct val="150000"/>
              </a:lnSpc>
            </a:pPr>
            <a:endParaRPr sz="2000" dirty="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黑体" panose="02010609060101010101" pitchFamily="1" charset="-122"/>
            </a:endParaRPr>
          </a:p>
          <a:p>
            <a:pPr indent="406400" algn="just">
              <a:lnSpc>
                <a:spcPct val="150000"/>
              </a:lnSpc>
            </a:pPr>
            <a:r>
              <a:rPr sz="20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实习结束后，指导教师根据学生的实习</a:t>
            </a:r>
            <a:r>
              <a:rPr lang="zh-CN" sz="20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周</a:t>
            </a:r>
            <a:r>
              <a:rPr sz="20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记、《顶岗实习实习报告》以及实习期间的表现综合给出学生成绩，成绩分为：优秀、良好、中等、及格和不及格五个档次</a:t>
            </a:r>
            <a:r>
              <a:rPr lang="zh-CN" sz="2000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黑体" panose="02010609060101010101" pitchFamily="1" charset="-122"/>
              </a:rPr>
              <a:t>。</a:t>
            </a:r>
            <a:endParaRPr sz="2000" dirty="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黑体" panose="02010609060101010101" pitchFamily="1" charset="-122"/>
            </a:endParaRPr>
          </a:p>
          <a:p>
            <a:pPr indent="406400" algn="just">
              <a:lnSpc>
                <a:spcPct val="150000"/>
              </a:lnSpc>
            </a:pPr>
            <a:endParaRPr lang="zh-CN" altLang="en-US" sz="2000" dirty="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黑体" panose="02010609060101010101" pitchFamily="1" charset="-122"/>
            </a:endParaRPr>
          </a:p>
        </p:txBody>
      </p:sp>
      <p:sp>
        <p:nvSpPr>
          <p:cNvPr id="13326" name="文本框 2"/>
          <p:cNvSpPr/>
          <p:nvPr/>
        </p:nvSpPr>
        <p:spPr>
          <a:xfrm>
            <a:off x="467360" y="698500"/>
            <a:ext cx="1409700" cy="1190625"/>
          </a:xfrm>
          <a:prstGeom prst="rect">
            <a:avLst/>
          </a:prstGeom>
          <a:noFill/>
          <a:ln w="9525">
            <a:noFill/>
          </a:ln>
        </p:spPr>
        <p:txBody>
          <a:bodyPr wrap="square" lIns="67500" tIns="35100" rIns="67500" bIns="35100" anchor="ctr" anchorCtr="0">
            <a:normAutofit/>
          </a:bodyPr>
          <a:p>
            <a:pPr algn="ctr"/>
            <a:r>
              <a:rPr lang="en-US" altLang="zh-CN" sz="66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2" charset="-122"/>
                <a:sym typeface="Arial" panose="020B0604020202020204" pitchFamily="34" charset="0"/>
              </a:rPr>
              <a:t>05</a:t>
            </a:r>
            <a:endParaRPr lang="en-US" altLang="zh-CN" sz="66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>
                                      <p:cBhvr>
                                        <p:cTn id="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>
                                      <p:cBhvr>
                                        <p:cTn id="10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4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20" dur="4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bldLvl="0"/>
      <p:bldP spid="13320" grpId="0" bldLvl="0" animBg="1"/>
      <p:bldP spid="13321" grpId="0" bldLvl="0" animBg="1"/>
      <p:bldP spid="13322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灯片编号占位符 1"/>
          <p:cNvSpPr>
            <a:spLocks noGrp="1"/>
          </p:cNvSpPr>
          <p:nvPr/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8195" name="对角圆角矩形 2"/>
          <p:cNvSpPr/>
          <p:nvPr/>
        </p:nvSpPr>
        <p:spPr>
          <a:xfrm>
            <a:off x="0" y="-14287"/>
            <a:ext cx="9144000" cy="5157787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8196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952750"/>
            <a:ext cx="9144000" cy="2190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7" name="矩形 7"/>
          <p:cNvSpPr/>
          <p:nvPr/>
        </p:nvSpPr>
        <p:spPr>
          <a:xfrm>
            <a:off x="0" y="2500313"/>
            <a:ext cx="9144000" cy="2643187"/>
          </a:xfrm>
          <a:prstGeom prst="rect">
            <a:avLst/>
          </a:prstGeom>
          <a:solidFill>
            <a:srgbClr val="0070C0">
              <a:alpha val="82999"/>
            </a:srgbClr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198" name="矩形 8"/>
          <p:cNvSpPr/>
          <p:nvPr/>
        </p:nvSpPr>
        <p:spPr>
          <a:xfrm>
            <a:off x="0" y="2270125"/>
            <a:ext cx="9144000" cy="1223963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199" name="椭圆 9"/>
          <p:cNvSpPr/>
          <p:nvPr/>
        </p:nvSpPr>
        <p:spPr>
          <a:xfrm>
            <a:off x="4103688" y="1036638"/>
            <a:ext cx="936625" cy="936625"/>
          </a:xfrm>
          <a:prstGeom prst="ellipse">
            <a:avLst/>
          </a:prstGeom>
          <a:noFill/>
          <a:ln w="76200" cap="flat" cmpd="sng">
            <a:solidFill>
              <a:srgbClr val="F2F2F2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lang="en-US" altLang="zh-CN" sz="3600" b="1" dirty="0">
                <a:solidFill>
                  <a:schemeClr val="bg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02</a:t>
            </a:r>
            <a:endParaRPr lang="en-US" altLang="zh-CN" sz="36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sym typeface="Calibri" panose="020F0502020204030204" charset="0"/>
            </a:endParaRPr>
          </a:p>
        </p:txBody>
      </p:sp>
      <p:sp>
        <p:nvSpPr>
          <p:cNvPr id="8200" name="矩形 10"/>
          <p:cNvSpPr/>
          <p:nvPr/>
        </p:nvSpPr>
        <p:spPr>
          <a:xfrm>
            <a:off x="2627313" y="2554288"/>
            <a:ext cx="388937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r>
              <a:rPr lang="zh-CN" altLang="en-US" sz="2800" b="1" dirty="0">
                <a:solidFill>
                  <a:srgbClr val="262626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安全教育</a:t>
            </a:r>
            <a:endParaRPr lang="zh-CN" altLang="en-US" sz="2800" b="1" dirty="0">
              <a:solidFill>
                <a:srgbClr val="262626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8201" name="矩形 11"/>
          <p:cNvSpPr/>
          <p:nvPr/>
        </p:nvSpPr>
        <p:spPr>
          <a:xfrm>
            <a:off x="0" y="3400425"/>
            <a:ext cx="9144000" cy="107950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>
                                      <p:cBhvr>
                                        <p:cTn id="10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ldLvl="0"/>
      <p:bldP spid="8199" grpId="0" bldLvl="0"/>
      <p:bldP spid="8200" grpId="0" bldLvl="0"/>
      <p:bldP spid="8201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灯片编号占位符 1"/>
          <p:cNvSpPr>
            <a:spLocks noGrp="1"/>
          </p:cNvSpPr>
          <p:nvPr/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0243" name="对角圆角矩形 2"/>
          <p:cNvSpPr/>
          <p:nvPr/>
        </p:nvSpPr>
        <p:spPr>
          <a:xfrm>
            <a:off x="0" y="-14287"/>
            <a:ext cx="9144000" cy="5157787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10244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952750"/>
            <a:ext cx="9144000" cy="2190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5" name="矩形 7"/>
          <p:cNvSpPr/>
          <p:nvPr/>
        </p:nvSpPr>
        <p:spPr>
          <a:xfrm>
            <a:off x="0" y="2500313"/>
            <a:ext cx="9144000" cy="2643187"/>
          </a:xfrm>
          <a:prstGeom prst="rect">
            <a:avLst/>
          </a:prstGeom>
          <a:solidFill>
            <a:srgbClr val="0070C0">
              <a:alpha val="82999"/>
            </a:srgbClr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46" name="矩形 8"/>
          <p:cNvSpPr/>
          <p:nvPr/>
        </p:nvSpPr>
        <p:spPr>
          <a:xfrm>
            <a:off x="0" y="2270125"/>
            <a:ext cx="9144000" cy="1223963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47" name="椭圆 9"/>
          <p:cNvSpPr/>
          <p:nvPr/>
        </p:nvSpPr>
        <p:spPr>
          <a:xfrm>
            <a:off x="4103688" y="1036638"/>
            <a:ext cx="936625" cy="936625"/>
          </a:xfrm>
          <a:prstGeom prst="ellipse">
            <a:avLst/>
          </a:prstGeom>
          <a:noFill/>
          <a:ln w="76200" cap="flat" cmpd="sng">
            <a:solidFill>
              <a:srgbClr val="F2F2F2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lang="en-US" altLang="zh-CN" sz="3600" b="1" dirty="0">
                <a:solidFill>
                  <a:schemeClr val="bg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rPr>
              <a:t>03</a:t>
            </a:r>
            <a:endParaRPr lang="en-US" altLang="zh-CN" sz="36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sym typeface="Calibri" panose="020F0502020204030204" charset="0"/>
            </a:endParaRPr>
          </a:p>
        </p:txBody>
      </p:sp>
      <p:sp>
        <p:nvSpPr>
          <p:cNvPr id="10248" name="矩形 10"/>
          <p:cNvSpPr/>
          <p:nvPr/>
        </p:nvSpPr>
        <p:spPr>
          <a:xfrm>
            <a:off x="1835785" y="2500630"/>
            <a:ext cx="614426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r>
              <a:rPr lang="zh-CN" altLang="en-US" sz="2800" b="1" dirty="0">
                <a:solidFill>
                  <a:srgbClr val="262626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土木建筑工程学院李整建院长讲话</a:t>
            </a:r>
            <a:endParaRPr lang="zh-CN" altLang="en-US" sz="2800" b="1" dirty="0">
              <a:solidFill>
                <a:srgbClr val="262626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微软雅黑" panose="020B0503020204020204" pitchFamily="2" charset="-122"/>
            </a:endParaRPr>
          </a:p>
        </p:txBody>
      </p:sp>
      <p:sp>
        <p:nvSpPr>
          <p:cNvPr id="10249" name="矩形 11"/>
          <p:cNvSpPr/>
          <p:nvPr/>
        </p:nvSpPr>
        <p:spPr>
          <a:xfrm>
            <a:off x="0" y="3400425"/>
            <a:ext cx="9144000" cy="107950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txBody>
          <a:bodyPr anchor="ctr" anchorCtr="0"/>
          <a:p>
            <a:pPr algn="ctr"/>
            <a:endParaRPr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7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>
                                      <p:cBhvr>
                                        <p:cTn id="10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bldLvl="0"/>
      <p:bldP spid="10247" grpId="0" bldLvl="0"/>
      <p:bldP spid="10248" grpId="0" bldLvl="0"/>
      <p:bldP spid="10249" grpId="0" bldLvl="0"/>
    </p:bldLst>
  </p:timing>
</p:sld>
</file>

<file path=ppt/tags/tag1.xml><?xml version="1.0" encoding="utf-8"?>
<p:tagLst xmlns:p="http://schemas.openxmlformats.org/presentationml/2006/main">
  <p:tag name="COMMONDATA" val="eyJoZGlkIjoiMDM0MDg3ZTAxMmE0YWY4NDkzMWQxYTg0NjFkZmQ2ZmIifQ=="/>
  <p:tag name="commondata" val="eyJoZGlkIjoiOGZlMTczNThjOTlhYjE2MTFhMGY1MzMwMzEwMWY0NTgifQ=="/>
</p:tagLst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4157</Words>
  <Application>WPS 演示</Application>
  <PresentationFormat>全屏显示(16:9)</PresentationFormat>
  <Paragraphs>169</Paragraphs>
  <Slides>9</Slides>
  <Notes>36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宋体</vt:lpstr>
      <vt:lpstr>Wingdings</vt:lpstr>
      <vt:lpstr>Calibri</vt:lpstr>
      <vt:lpstr>微软雅黑</vt:lpstr>
      <vt:lpstr>黑体</vt:lpstr>
      <vt:lpstr>Arial Unicode MS</vt:lpstr>
      <vt:lpstr>Office 主题</vt:lpstr>
      <vt:lpstr>2_Office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CHENYING0907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房地产</dc:title>
  <dc:creator>第一PPT</dc:creator>
  <cp:keywords>www.1ppt.com</cp:keywords>
  <cp:lastModifiedBy>敏</cp:lastModifiedBy>
  <cp:revision>187</cp:revision>
  <dcterms:created xsi:type="dcterms:W3CDTF">2016-02-05T07:04:00Z</dcterms:created>
  <dcterms:modified xsi:type="dcterms:W3CDTF">2023-10-25T09:03:01Z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2</vt:lpwstr>
  </property>
  <property fmtid="{D5CDD505-2E9C-101B-9397-08002B2CF9AE}" pid="3" name="KSOProductBuildVer">
    <vt:lpwstr>2052-12.1.0.15712</vt:lpwstr>
  </property>
  <property fmtid="{D5CDD505-2E9C-101B-9397-08002B2CF9AE}" pid="4" name="ICV">
    <vt:lpwstr>647146EEC7CE4EC6AFF6D58EF4433634_13</vt:lpwstr>
  </property>
</Properties>
</file>